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85" r:id="rId4"/>
    <p:sldId id="286" r:id="rId5"/>
    <p:sldId id="287" r:id="rId6"/>
    <p:sldId id="284"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516"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4A35C-9AD4-41BF-98C4-EF2E5C2E694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85927"/>
            <a:ext cx="7772400" cy="181452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kk-KZ" dirty="0" smtClean="0"/>
              <a:t>5</a:t>
            </a:r>
            <a:r>
              <a:rPr lang="kk-KZ" dirty="0" smtClean="0"/>
              <a:t>-дәріс </a:t>
            </a:r>
            <a:r>
              <a:rPr lang="kk-KZ" dirty="0" smtClean="0"/>
              <a:t>Қақтығысты жағдайларын шешуші және қабылдаушының өзін-өзі басқаруы </a:t>
            </a:r>
            <a:endParaRPr lang="ru-RU" dirty="0"/>
          </a:p>
        </p:txBody>
      </p:sp>
      <p:sp>
        <p:nvSpPr>
          <p:cNvPr id="3" name="Подзаголовок 2"/>
          <p:cNvSpPr>
            <a:spLocks noGrp="1"/>
          </p:cNvSpPr>
          <p:nvPr>
            <p:ph type="subTitle" idx="1"/>
          </p:nvPr>
        </p:nvSpPr>
        <p:spPr>
          <a:xfrm>
            <a:off x="3500430" y="4357694"/>
            <a:ext cx="4929222" cy="1281106"/>
          </a:xfrm>
        </p:spPr>
        <p:style>
          <a:lnRef idx="2">
            <a:schemeClr val="accent1"/>
          </a:lnRef>
          <a:fillRef idx="1">
            <a:schemeClr val="lt1"/>
          </a:fillRef>
          <a:effectRef idx="0">
            <a:schemeClr val="accent1"/>
          </a:effectRef>
          <a:fontRef idx="minor">
            <a:schemeClr val="dk1"/>
          </a:fontRef>
        </p:style>
        <p:txBody>
          <a:bodyPr/>
          <a:lstStyle/>
          <a:p>
            <a:r>
              <a:rPr lang="kk-KZ" dirty="0" smtClean="0">
                <a:solidFill>
                  <a:schemeClr val="tx1"/>
                </a:solidFill>
                <a:latin typeface="Times New Roman" pitchFamily="18" charset="0"/>
                <a:cs typeface="Times New Roman" pitchFamily="18" charset="0"/>
              </a:rPr>
              <a:t> Тоқсанбаева Н.Қ.</a:t>
            </a:r>
            <a:endParaRPr lang="kk-KZ"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33648"/>
            <a:ext cx="8229600" cy="5392517"/>
          </a:xfrm>
        </p:spPr>
        <p:style>
          <a:lnRef idx="2">
            <a:schemeClr val="accent6"/>
          </a:lnRef>
          <a:fillRef idx="1">
            <a:schemeClr val="lt1"/>
          </a:fillRef>
          <a:effectRef idx="0">
            <a:schemeClr val="accent6"/>
          </a:effectRef>
          <a:fontRef idx="minor">
            <a:schemeClr val="dk1"/>
          </a:fontRef>
        </p:style>
        <p:txBody>
          <a:bodyPr>
            <a:normAutofit lnSpcReduction="10000"/>
          </a:bodyPr>
          <a:lstStyle/>
          <a:p>
            <a:r>
              <a:rPr lang="ru-RU" b="1" dirty="0" err="1">
                <a:latin typeface="Times New Roman" pitchFamily="18" charset="0"/>
                <a:cs typeface="Times New Roman" pitchFamily="18" charset="0"/>
              </a:rPr>
              <a:t>Жеке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адам</a:t>
            </a:r>
            <a:r>
              <a:rPr lang="ru-RU" b="1" dirty="0">
                <a:latin typeface="Times New Roman" pitchFamily="18" charset="0"/>
                <a:cs typeface="Times New Roman" pitchFamily="18" charset="0"/>
              </a:rPr>
              <a:t> мен топ </a:t>
            </a:r>
            <a:r>
              <a:rPr lang="ru-RU" b="1" dirty="0" err="1">
                <a:latin typeface="Times New Roman" pitchFamily="18" charset="0"/>
                <a:cs typeface="Times New Roman" pitchFamily="18" charset="0"/>
              </a:rPr>
              <a:t>арасындағы қақтығыс</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Бейресми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топтар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өздерінің мінез-құлық және қарым-қатынас нормаларын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белгілейді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Мұндай топтың әрбір мүшесі оларды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керек</a:t>
            </a:r>
            <a:r>
              <a:rPr lang="ru-RU" dirty="0">
                <a:latin typeface="Times New Roman" pitchFamily="18" charset="0"/>
                <a:cs typeface="Times New Roman" pitchFamily="18" charset="0"/>
              </a:rPr>
              <a:t>. Топ </a:t>
            </a:r>
            <a:r>
              <a:rPr lang="ru-RU" dirty="0" err="1">
                <a:latin typeface="Times New Roman" pitchFamily="18" charset="0"/>
                <a:cs typeface="Times New Roman" pitchFamily="18" charset="0"/>
              </a:rPr>
              <a:t>қабылданған нормалардан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ауытқуды жағымсыз құбылыс ретінде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қарастырады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мен топ </a:t>
            </a:r>
            <a:r>
              <a:rPr lang="ru-RU" dirty="0" err="1">
                <a:latin typeface="Times New Roman" pitchFamily="18" charset="0"/>
                <a:cs typeface="Times New Roman" pitchFamily="18" charset="0"/>
              </a:rPr>
              <a:t>арасында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қайшылық туындайды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 түрдегі тағы 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кең тараған </a:t>
            </a:r>
            <a:r>
              <a:rPr lang="ru-RU" dirty="0">
                <a:latin typeface="Times New Roman" pitchFamily="18" charset="0"/>
                <a:cs typeface="Times New Roman" pitchFamily="18" charset="0"/>
              </a:rPr>
              <a:t>конфликт топ пен </a:t>
            </a:r>
            <a:r>
              <a:rPr lang="ru-RU" dirty="0" err="1">
                <a:latin typeface="Times New Roman" pitchFamily="18" charset="0"/>
                <a:cs typeface="Times New Roman" pitchFamily="18" charset="0"/>
              </a:rPr>
              <a:t>көшбасшы арасында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Мұндай қақтығыстар авторитарлық басшылық стилінде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ең қиын.</a:t>
            </a:r>
            <a:endParaRPr lang="ru-RU" dirty="0">
              <a:latin typeface="Times New Roman" pitchFamily="18" charset="0"/>
              <a:cs typeface="Times New Roman" pitchFamily="18" charset="0"/>
            </a:endParaRPr>
          </a:p>
          <a:p>
            <a:endParaRPr lang="ru-RU"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fontScale="90000"/>
          </a:bodyPr>
          <a:lstStyle/>
          <a:p>
            <a:r>
              <a:rPr lang="ru-RU" b="1" i="1" dirty="0" err="1">
                <a:solidFill>
                  <a:schemeClr val="tx1"/>
                </a:solidFill>
                <a:latin typeface="Times New Roman" pitchFamily="18" charset="0"/>
                <a:cs typeface="Times New Roman" pitchFamily="18" charset="0"/>
              </a:rPr>
              <a:t>Деструктивті</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қақтығыстың белгілері</a:t>
            </a:r>
            <a:r>
              <a:rPr lang="ru-RU" b="1" i="1" dirty="0">
                <a:solidFill>
                  <a:schemeClr val="tx1"/>
                </a:solidFill>
                <a:latin typeface="Times New Roman" pitchFamily="18" charset="0"/>
                <a:cs typeface="Times New Roman" pitchFamily="18" charset="0"/>
              </a:rPr>
              <a:t>:</a:t>
            </a:r>
            <a:endParaRPr lang="ru-RU" dirty="0"/>
          </a:p>
        </p:txBody>
      </p:sp>
      <p:sp>
        <p:nvSpPr>
          <p:cNvPr id="3" name="Содержимое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pPr lvl="0"/>
            <a:r>
              <a:rPr lang="ru-RU" dirty="0">
                <a:latin typeface="Times New Roman" pitchFamily="18" charset="0"/>
                <a:cs typeface="Times New Roman" pitchFamily="18" charset="0"/>
              </a:rPr>
              <a:t>1) </a:t>
            </a:r>
            <a:r>
              <a:rPr lang="ru-RU" dirty="0" err="1">
                <a:latin typeface="Times New Roman" pitchFamily="18" charset="0"/>
                <a:cs typeface="Times New Roman" pitchFamily="18" charset="0"/>
              </a:rPr>
              <a:t>жанжалдың кеңеюі</a:t>
            </a:r>
            <a:r>
              <a:rPr lang="ru-RU" dirty="0">
                <a:latin typeface="Times New Roman" pitchFamily="18" charset="0"/>
                <a:cs typeface="Times New Roman" pitchFamily="18" charset="0"/>
              </a:rPr>
              <a:t>;</a:t>
            </a:r>
          </a:p>
          <a:p>
            <a:pPr lvl="0"/>
            <a:r>
              <a:rPr lang="ru-RU" dirty="0">
                <a:latin typeface="Times New Roman" pitchFamily="18" charset="0"/>
                <a:cs typeface="Times New Roman" pitchFamily="18" charset="0"/>
              </a:rPr>
              <a:t>2) </a:t>
            </a:r>
            <a:r>
              <a:rPr lang="ru-RU" dirty="0" err="1">
                <a:latin typeface="Times New Roman" pitchFamily="18" charset="0"/>
                <a:cs typeface="Times New Roman" pitchFamily="18" charset="0"/>
              </a:rPr>
              <a:t>шиеленістің өршуі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яғни кикілжің бастапқы себептерден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тәуелсіз 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 қақтығыстың себептері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жойылса</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қақтығыстың өзі жалғаса береді</a:t>
            </a:r>
            <a:r>
              <a:rPr lang="ru-RU" dirty="0">
                <a:latin typeface="Times New Roman" pitchFamily="18" charset="0"/>
                <a:cs typeface="Times New Roman" pitchFamily="18" charset="0"/>
              </a:rPr>
              <a:t>);</a:t>
            </a:r>
          </a:p>
          <a:p>
            <a:pPr lvl="0"/>
            <a:r>
              <a:rPr lang="ru-RU" dirty="0">
                <a:latin typeface="Times New Roman" pitchFamily="18" charset="0"/>
                <a:cs typeface="Times New Roman" pitchFamily="18" charset="0"/>
              </a:rPr>
              <a:t>3) </a:t>
            </a:r>
            <a:r>
              <a:rPr lang="ru-RU" dirty="0" err="1">
                <a:latin typeface="Times New Roman" pitchFamily="18" charset="0"/>
                <a:cs typeface="Times New Roman" pitchFamily="18" charset="0"/>
              </a:rPr>
              <a:t>жанжал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тараптары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шеккен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шығындардың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залалдардың артуы</a:t>
            </a:r>
            <a:r>
              <a:rPr lang="ru-RU" dirty="0">
                <a:latin typeface="Times New Roman" pitchFamily="18" charset="0"/>
                <a:cs typeface="Times New Roman" pitchFamily="18" charset="0"/>
              </a:rPr>
              <a:t>;</a:t>
            </a:r>
          </a:p>
          <a:p>
            <a:pPr lvl="0"/>
            <a:r>
              <a:rPr lang="ru-RU" dirty="0">
                <a:latin typeface="Times New Roman" pitchFamily="18" charset="0"/>
                <a:cs typeface="Times New Roman" pitchFamily="18" charset="0"/>
              </a:rPr>
              <a:t>4) </a:t>
            </a:r>
            <a:r>
              <a:rPr lang="ru-RU" dirty="0" err="1">
                <a:latin typeface="Times New Roman" pitchFamily="18" charset="0"/>
                <a:cs typeface="Times New Roman" pitchFamily="18" charset="0"/>
              </a:rPr>
              <a:t>жағдаяттық мәлімдемелердің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қатысушылардың агрессивті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әрекеттерінің өсуі</a:t>
            </a:r>
            <a:r>
              <a:rPr lang="ru-RU" dirty="0">
                <a:latin typeface="Times New Roman" pitchFamily="18" charset="0"/>
                <a:cs typeface="Times New Roman" pitchFamily="18" charset="0"/>
              </a:rPr>
              <a:t>.</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369373F-4518-4167-81A9-67A966190F02}"/>
              </a:ext>
            </a:extLst>
          </p:cNvPr>
          <p:cNvSpPr txBox="1"/>
          <p:nvPr/>
        </p:nvSpPr>
        <p:spPr>
          <a:xfrm>
            <a:off x="258418" y="766733"/>
            <a:ext cx="8627165" cy="6863417"/>
          </a:xfrm>
          <a:prstGeom prst="rect">
            <a:avLst/>
          </a:prstGeom>
          <a:noFill/>
          <a:ln>
            <a:solidFill>
              <a:schemeClr val="accent1"/>
            </a:solidFill>
          </a:ln>
        </p:spPr>
        <p:txBody>
          <a:bodyPr wrap="square">
            <a:spAutoFit/>
          </a:bodyPr>
          <a:lstStyle/>
          <a:p>
            <a:pPr algn="just"/>
            <a:r>
              <a:rPr lang="ru-RU" sz="2000" i="0" dirty="0" err="1">
                <a:effectLst/>
                <a:latin typeface="Times New Roman" panose="02020603050405020304" pitchFamily="18" charset="0"/>
                <a:cs typeface="Times New Roman" panose="02020603050405020304" pitchFamily="18" charset="0"/>
              </a:rPr>
              <a:t>Бірақ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кейде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психикалық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шаршау</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соншалықты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үлкен</a:t>
            </a:r>
            <a:r>
              <a:rPr lang="en-US" sz="200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болады. </a:t>
            </a:r>
            <a:r>
              <a:rPr lang="ru-RU" sz="2000" i="0" dirty="0" err="1">
                <a:effectLst/>
                <a:latin typeface="Times New Roman" panose="02020603050405020304" pitchFamily="18" charset="0"/>
                <a:cs typeface="Times New Roman" panose="02020603050405020304" pitchFamily="18" charset="0"/>
              </a:rPr>
              <a:t>Содан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кейін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нәтиже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бірден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көрінетін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нәрсе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жасау</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ұсынылады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мысалы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пәтердегі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жиһазды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ретке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келтіру</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елдегі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отынды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кесу</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немесе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кірді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жуу-бастысы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нәтиже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қол</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жетімді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Мазасыздық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жағдайы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көбінесе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кәсіпкердің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қызметімен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бірге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жүреді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Бұл</a:t>
            </a:r>
            <a:r>
              <a:rPr lang="ru-RU" sz="2000" i="0" dirty="0">
                <a:effectLst/>
                <a:latin typeface="Times New Roman" panose="02020603050405020304" pitchFamily="18" charset="0"/>
                <a:cs typeface="Times New Roman" panose="02020603050405020304" pitchFamily="18" charset="0"/>
              </a:rPr>
              <a:t> осы </a:t>
            </a:r>
            <a:r>
              <a:rPr lang="ru-RU" sz="2000" i="0" dirty="0" err="1">
                <a:effectLst/>
                <a:latin typeface="Times New Roman" panose="02020603050405020304" pitchFamily="18" charset="0"/>
                <a:cs typeface="Times New Roman" panose="02020603050405020304" pitchFamily="18" charset="0"/>
              </a:rPr>
              <a:t>қызметте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белгісіздік</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элементін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толығымен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жою</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үшін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қызметтік</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міндеттерді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қатынастарды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және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технологиялық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процестерді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реттеу</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мүмкін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еместігіне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байланысты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Мазасыздық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қолайсыз</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нәтижелерді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күтуден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туындайды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өйткені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іс-әрекеттің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мақсаттары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анық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емес</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күрделі</a:t>
            </a:r>
            <a:r>
              <a:rPr lang="ru-RU" sz="2000" i="0" dirty="0">
                <a:effectLst/>
                <a:latin typeface="Times New Roman" panose="02020603050405020304" pitchFamily="18" charset="0"/>
                <a:cs typeface="Times New Roman" panose="02020603050405020304" pitchFamily="18" charset="0"/>
              </a:rPr>
              <a:t>, тез </a:t>
            </a:r>
            <a:r>
              <a:rPr lang="ru-RU" sz="2000" i="0" dirty="0" err="1">
                <a:effectLst/>
                <a:latin typeface="Times New Roman" panose="02020603050405020304" pitchFamily="18" charset="0"/>
                <a:cs typeface="Times New Roman" panose="02020603050405020304" pitchFamily="18" charset="0"/>
              </a:rPr>
              <a:t>өзгеретін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жағдайды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шешудің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құралдары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жеткіліксіз</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болуы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мүмкін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Субъективті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түрде, бұл жағдай мазасыздықпен, ыңғайсыздықпен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ең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нашар</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немесе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белгісіздікті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күтумен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бірге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жүреді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Әсіресе, кез-келген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өмірлік</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жағдайға</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бейім</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адамдар</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өздерінің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жеке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қасиеттерін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немесе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құзыреттілігін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бағалау</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жағдайлары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ретінде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алаңдаушылық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күйін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сезінеді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Басқа</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адамдардың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бағалауына</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тәуелділік</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адамның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тұрақты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қасиетін-алаңдаушылықты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қалыптастырады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Мазасыздық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жағдайы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жағдайлық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болып</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табылады</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және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өз</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қызметінің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теріс</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болжамына</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бейімділігіне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байланысты</a:t>
            </a:r>
            <a:r>
              <a:rPr lang="ru-RU" sz="2000" i="0" dirty="0">
                <a:effectLst/>
                <a:latin typeface="Times New Roman" panose="02020603050405020304" pitchFamily="18" charset="0"/>
                <a:cs typeface="Times New Roman" panose="02020603050405020304" pitchFamily="18" charset="0"/>
              </a:rPr>
              <a:t>. </a:t>
            </a:r>
            <a:endParaRPr lang="en-US" sz="2000" i="0" dirty="0">
              <a:effectLst/>
              <a:latin typeface="Times New Roman" panose="02020603050405020304" pitchFamily="18" charset="0"/>
              <a:cs typeface="Times New Roman" panose="02020603050405020304" pitchFamily="18" charset="0"/>
            </a:endParaRPr>
          </a:p>
          <a:p>
            <a:pPr algn="just"/>
            <a:r>
              <a:rPr lang="ru-RU" sz="2000" i="0" dirty="0" err="1">
                <a:effectLst/>
                <a:latin typeface="Times New Roman" panose="02020603050405020304" pitchFamily="18" charset="0"/>
                <a:cs typeface="Times New Roman" panose="02020603050405020304" pitchFamily="18" charset="0"/>
              </a:rPr>
              <a:t>Адамның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тәжірибесі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өзінің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ішкі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мақсаттарына</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ие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Олардың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төртеуі</a:t>
            </a:r>
            <a:r>
              <a:rPr lang="ru-RU" sz="2000" i="0" dirty="0">
                <a:effectLst/>
                <a:latin typeface="Times New Roman" panose="02020603050405020304" pitchFamily="18" charset="0"/>
                <a:cs typeface="Times New Roman" panose="02020603050405020304" pitchFamily="18" charset="0"/>
              </a:rPr>
              <a:t> бар: </a:t>
            </a:r>
            <a:endParaRPr lang="en-US" sz="2000" i="0" dirty="0">
              <a:effectLst/>
              <a:latin typeface="Times New Roman" panose="02020603050405020304" pitchFamily="18" charset="0"/>
              <a:cs typeface="Times New Roman" panose="02020603050405020304" pitchFamily="18" charset="0"/>
            </a:endParaRPr>
          </a:p>
          <a:p>
            <a:pPr marL="342900" indent="-342900" algn="just">
              <a:buAutoNum type="arabicPeriod"/>
            </a:pPr>
            <a:r>
              <a:rPr lang="ru-RU" sz="2000" i="0" dirty="0" err="1">
                <a:effectLst/>
                <a:latin typeface="Times New Roman" panose="02020603050405020304" pitchFamily="18" charset="0"/>
                <a:cs typeface="Times New Roman" panose="02020603050405020304" pitchFamily="18" charset="0"/>
              </a:rPr>
              <a:t>Қазір</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сезіну</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осында</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және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қазір</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қанағаттану</a:t>
            </a:r>
            <a:r>
              <a:rPr lang="ru-RU" sz="2000" i="0" dirty="0">
                <a:effectLst/>
                <a:latin typeface="Times New Roman" panose="02020603050405020304" pitchFamily="18" charset="0"/>
                <a:cs typeface="Times New Roman" panose="02020603050405020304" pitchFamily="18" charset="0"/>
              </a:rPr>
              <a:t>.</a:t>
            </a:r>
            <a:endParaRPr lang="en-US" sz="2000" i="0" dirty="0">
              <a:effectLst/>
              <a:latin typeface="Times New Roman" panose="02020603050405020304" pitchFamily="18" charset="0"/>
              <a:cs typeface="Times New Roman" panose="02020603050405020304" pitchFamily="18" charset="0"/>
            </a:endParaRPr>
          </a:p>
          <a:p>
            <a:pPr marL="342900" indent="-342900" algn="just">
              <a:buAutoNum type="arabicPeriod"/>
            </a:pPr>
            <a:r>
              <a:rPr lang="ru-RU" sz="2000" i="0" dirty="0" err="1">
                <a:effectLst/>
                <a:latin typeface="Times New Roman" panose="02020603050405020304" pitchFamily="18" charset="0"/>
                <a:cs typeface="Times New Roman" panose="02020603050405020304" pitchFamily="18" charset="0"/>
              </a:rPr>
              <a:t>Кейбір</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мотивтерге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сәйкес</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қандай</a:t>
            </a:r>
            <a:r>
              <a:rPr lang="ru-RU" sz="2000" i="0" dirty="0">
                <a:effectLst/>
                <a:latin typeface="Times New Roman" panose="02020603050405020304" pitchFamily="18" charset="0"/>
                <a:cs typeface="Times New Roman" panose="02020603050405020304" pitchFamily="18" charset="0"/>
              </a:rPr>
              <a:t> да </a:t>
            </a:r>
            <a:r>
              <a:rPr lang="ru-RU" sz="2000" i="0" dirty="0" err="1">
                <a:effectLst/>
                <a:latin typeface="Times New Roman" panose="02020603050405020304" pitchFamily="18" charset="0"/>
                <a:cs typeface="Times New Roman" panose="02020603050405020304" pitchFamily="18" charset="0"/>
              </a:rPr>
              <a:t>бір</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қызметті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жүзеге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асыру</a:t>
            </a:r>
            <a:r>
              <a:rPr lang="ru-RU" sz="2000" i="0" dirty="0">
                <a:effectLst/>
                <a:latin typeface="Times New Roman" panose="02020603050405020304" pitchFamily="18" charset="0"/>
                <a:cs typeface="Times New Roman" panose="02020603050405020304" pitchFamily="18" charset="0"/>
              </a:rPr>
              <a:t>.</a:t>
            </a:r>
            <a:endParaRPr lang="en-US" sz="2000" i="0" dirty="0">
              <a:effectLst/>
              <a:latin typeface="Times New Roman" panose="02020603050405020304" pitchFamily="18" charset="0"/>
              <a:cs typeface="Times New Roman" panose="02020603050405020304" pitchFamily="18" charset="0"/>
            </a:endParaRPr>
          </a:p>
          <a:p>
            <a:pPr marL="342900" indent="-342900" algn="just">
              <a:buAutoNum type="arabicPeriod"/>
            </a:pPr>
            <a:r>
              <a:rPr lang="ru-RU" sz="2000" i="0" dirty="0" err="1">
                <a:effectLst/>
                <a:latin typeface="Times New Roman" panose="02020603050405020304" pitchFamily="18" charset="0"/>
                <a:cs typeface="Times New Roman" panose="02020603050405020304" pitchFamily="18" charset="0"/>
              </a:rPr>
              <a:t>Ішкі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әлемнің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реттілігін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қамтамасыз</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етіңіз</a:t>
            </a:r>
            <a:r>
              <a:rPr lang="ru-RU" sz="2000" i="0" dirty="0">
                <a:effectLst/>
                <a:latin typeface="Times New Roman" panose="02020603050405020304" pitchFamily="18" charset="0"/>
                <a:cs typeface="Times New Roman" panose="02020603050405020304" pitchFamily="18" charset="0"/>
              </a:rPr>
              <a:t>. </a:t>
            </a:r>
            <a:endParaRPr lang="en-US" sz="2000" i="0" dirty="0">
              <a:effectLst/>
              <a:latin typeface="Times New Roman" panose="02020603050405020304" pitchFamily="18" charset="0"/>
              <a:cs typeface="Times New Roman" panose="02020603050405020304" pitchFamily="18" charset="0"/>
            </a:endParaRPr>
          </a:p>
          <a:p>
            <a:pPr marL="342900" indent="-342900" algn="just">
              <a:buAutoNum type="arabicPeriod"/>
            </a:pPr>
            <a:r>
              <a:rPr lang="ru-RU" sz="2000" i="0" dirty="0">
                <a:effectLst/>
                <a:latin typeface="Times New Roman" panose="02020603050405020304" pitchFamily="18" charset="0"/>
                <a:cs typeface="Times New Roman" panose="02020603050405020304" pitchFamily="18" charset="0"/>
              </a:rPr>
              <a:t>Жеке </a:t>
            </a:r>
            <a:r>
              <a:rPr lang="ru-RU" sz="2000" i="0" dirty="0" err="1">
                <a:effectLst/>
                <a:latin typeface="Times New Roman" panose="02020603050405020304" pitchFamily="18" charset="0"/>
                <a:cs typeface="Times New Roman" panose="02020603050405020304" pitchFamily="18" charset="0"/>
              </a:rPr>
              <a:t>өсуді</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қамтамасыз</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ету</a:t>
            </a:r>
            <a:r>
              <a:rPr lang="ru-RU" sz="2000" i="0" dirty="0">
                <a:effectLst/>
                <a:latin typeface="Times New Roman" panose="02020603050405020304" pitchFamily="18" charset="0"/>
                <a:cs typeface="Times New Roman" panose="02020603050405020304" pitchFamily="18" charset="0"/>
              </a:rPr>
              <a:t> — </a:t>
            </a:r>
            <a:r>
              <a:rPr lang="ru-RU" sz="2000" i="0" dirty="0" err="1">
                <a:effectLst/>
                <a:latin typeface="Times New Roman" panose="02020603050405020304" pitchFamily="18" charset="0"/>
                <a:cs typeface="Times New Roman" panose="02020603050405020304" pitchFamily="18" charset="0"/>
              </a:rPr>
              <a:t>жеке</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құрылымның</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ілгерілеуі-психологиялық</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тұрғыдан</a:t>
            </a:r>
            <a:r>
              <a:rPr lang="ru-RU" sz="2000" i="0" dirty="0">
                <a:effectLst/>
                <a:latin typeface="Times New Roman" panose="02020603050405020304" pitchFamily="18" charset="0"/>
                <a:cs typeface="Times New Roman" panose="02020603050405020304" pitchFamily="18" charset="0"/>
              </a:rPr>
              <a:t> </a:t>
            </a:r>
            <a:r>
              <a:rPr lang="ru-RU" sz="2000" i="0" dirty="0" err="1">
                <a:effectLst/>
                <a:latin typeface="Times New Roman" panose="02020603050405020304" pitchFamily="18" charset="0"/>
                <a:cs typeface="Times New Roman" panose="02020603050405020304" pitchFamily="18" charset="0"/>
              </a:rPr>
              <a:t>кемелдену</a:t>
            </a:r>
            <a:r>
              <a:rPr lang="ru-RU" sz="2000" i="0" dirty="0">
                <a:effectLst/>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45728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27DC885-31AA-42B4-B8B2-789DA27C6A6B}"/>
              </a:ext>
            </a:extLst>
          </p:cNvPr>
          <p:cNvSpPr txBox="1"/>
          <p:nvPr/>
        </p:nvSpPr>
        <p:spPr>
          <a:xfrm>
            <a:off x="239421" y="458956"/>
            <a:ext cx="8665158" cy="7786747"/>
          </a:xfrm>
          <a:prstGeom prst="rect">
            <a:avLst/>
          </a:prstGeom>
          <a:noFill/>
          <a:ln>
            <a:solidFill>
              <a:schemeClr val="accent1"/>
            </a:solidFill>
          </a:ln>
        </p:spPr>
        <p:txBody>
          <a:bodyPr wrap="square">
            <a:spAutoFit/>
          </a:bodyPr>
          <a:lstStyle/>
          <a:p>
            <a:pPr algn="just"/>
            <a:r>
              <a:rPr lang="kk-KZ" sz="2000" i="0" dirty="0">
                <a:effectLst/>
                <a:latin typeface="Times New Roman" panose="02020603050405020304" pitchFamily="18" charset="0"/>
                <a:cs typeface="Times New Roman" panose="02020603050405020304" pitchFamily="18" charset="0"/>
              </a:rPr>
              <a:t>Олардың кез-келгенін жүзеге асырудың мүмкін еместігі әртүрлі психологиялық дағдарыстарға әкеледі. Дағдарыстың бірінші түрі ләззат дағдарысымен байланысты және көбінесе шешуші механизм ретінде психологиялық қорғауды қамтиды. Егер адам қандай да бір кезеңде және қандай да бір жағдайларда Рахат сезімінен аман қалу өте маңызды болса және теріс тәжірибе оған ауыртпалық түсірсе, онда кез келген қиындық оны трагедия ретінде қабылдайды. Оның жүрегі ауырады, апат сезімі бар. Содан кейін психологиялық қорғау механизмдері қосылады, оның мәні шындықты бұрмалау болып табылады. Адам шын мәнінде не болып жатқанын көрмейді және естімейді. Болып жатқан нәрсенің мәні сана үшін бұғатталған. Адам өзі үшін не болып жатқанын түсінуге жол бермейді. Сана бірқатар амалдарға жүгінеді: мазмұнды өзгерту, маңыздысын ұмытып кету, бұл нонсенс, мүлдем басқа жазықтықта түсіндіру, жетекші рөлді басқа адамдар мен жағдайларға жатқызу және т.б. Рационализация (ыңғайлы түсіндіру), девальвация ("жүзім жасыл"), проекция (бұл мен емес — бұл ол) және, сайып келгенде, санадан шығару әдейі-кездейсоқ, адал, жағымсыз жағдайларды ұмытып кету — психологиялық қорғаудың типтік нұсқалары-шындықты бұрмалау тетіктерін қосу. Адамға қауіпті жағдайлар кенеттен "құлаған" кезде, ол соншалықты қиын болады, ол қатып қалады және кетеді. Ол онымен не болып жатқанын қабылдамайды және оған жол бермейді. Бұл самосознании және қабылдауға басқа да туындайды тұрақты бұрмалау. Жинақтай отырып, олар адамды жағдайға және өзіне сәйкес келмейді. Бұл дағдарыстан шығу жолы тек адамдар арасындағы қарым-қатынаста, мейірімді ортада адам кенеттен көріп, өзінің жеткіліксіздігін сезіне бастайды. Атап айтқанда, осы мақсатта топтық психологиялық тренингтер өткізіледі.</a:t>
            </a:r>
          </a:p>
        </p:txBody>
      </p:sp>
    </p:spTree>
    <p:extLst>
      <p:ext uri="{BB962C8B-B14F-4D97-AF65-F5344CB8AC3E}">
        <p14:creationId xmlns:p14="http://schemas.microsoft.com/office/powerpoint/2010/main" xmlns="" val="63463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70A97A2-3B1A-5349-BA94-CBC03503DEEF}"/>
              </a:ext>
            </a:extLst>
          </p:cNvPr>
          <p:cNvSpPr>
            <a:spLocks noGrp="1"/>
          </p:cNvSpPr>
          <p:nvPr>
            <p:ph type="title"/>
          </p:nvPr>
        </p:nvSpPr>
        <p:spPr/>
        <p:txBody>
          <a:bodyPr>
            <a:normAutofit/>
          </a:bodyPr>
          <a:lstStyle/>
          <a:p>
            <a:r>
              <a:rPr lang="ru-RU" sz="4000" b="1" i="1">
                <a:latin typeface="Times New Roman" panose="02020603050405020304" pitchFamily="18" charset="0"/>
                <a:cs typeface="Times New Roman" panose="02020603050405020304" pitchFamily="18" charset="0"/>
              </a:rPr>
              <a:t>Қорытынды</a:t>
            </a:r>
          </a:p>
        </p:txBody>
      </p:sp>
      <p:sp>
        <p:nvSpPr>
          <p:cNvPr id="5" name="Объект 2">
            <a:extLst>
              <a:ext uri="{FF2B5EF4-FFF2-40B4-BE49-F238E27FC236}">
                <a16:creationId xmlns:a16="http://schemas.microsoft.com/office/drawing/2014/main" xmlns="" id="{0E4F998E-AECD-F343-ABC5-A9C88A6506F2}"/>
              </a:ext>
            </a:extLst>
          </p:cNvPr>
          <p:cNvSpPr txBox="1">
            <a:spLocks/>
          </p:cNvSpPr>
          <p:nvPr/>
        </p:nvSpPr>
        <p:spPr>
          <a:xfrm>
            <a:off x="457200" y="1746647"/>
            <a:ext cx="7886700" cy="336470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139700" indent="0">
              <a:buClrTx/>
              <a:buFont typeface="Arial" pitchFamily="34" charset="0"/>
              <a:buNone/>
            </a:pPr>
            <a:r>
              <a:rPr lang="ru-RU" sz="1800">
                <a:latin typeface="Times New Roman" panose="02020603050405020304" pitchFamily="18" charset="0"/>
                <a:cs typeface="Times New Roman" panose="02020603050405020304" pitchFamily="18" charset="0"/>
              </a:rPr>
              <a:t>Әр-бір пайда болған проблема, өзімен бірге шешімін де туғызады. Тек оны оңтайлы табуға тырысу керек. Сол секілді ұйымдарда туындайтын әр-түрі проблемаларды әріптестер оң әсерлерін пайдалана отырып шешкендері дұрыс. Себебі пайда болған проблеманың ұйым үшін теріс әсерлері де көп. Ондай әсерлерге жол берей, әріптестер әр қашан екі жақты оңтайлылықты ойлап, шешкендері дұрыс.</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34312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TotalTime>
  <Words>640</Words>
  <Application>Microsoft Office PowerPoint</Application>
  <PresentationFormat>Экран (4:3)</PresentationFormat>
  <Paragraphs>17</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5-дәріс Қақтығысты жағдайларын шешуші және қабылдаушының өзін-өзі басқаруы </vt:lpstr>
      <vt:lpstr>Слайд 2</vt:lpstr>
      <vt:lpstr>Деструктивті қақтығыстың белгілері:</vt:lpstr>
      <vt:lpstr>Слайд 4</vt:lpstr>
      <vt:lpstr>Слайд 5</vt:lpstr>
      <vt:lpstr>Қорытынды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КОНФЛИКТІНІҢ ТҮРЛЕРІ ЖӘНЕ ҚОНФЛИКТТЕРДІ БАСҚАРУ</dc:title>
  <dc:creator>zero01</dc:creator>
  <cp:lastModifiedBy>Lenovo</cp:lastModifiedBy>
  <cp:revision>14</cp:revision>
  <dcterms:created xsi:type="dcterms:W3CDTF">2021-12-08T09:58:59Z</dcterms:created>
  <dcterms:modified xsi:type="dcterms:W3CDTF">2022-01-18T17:03:04Z</dcterms:modified>
</cp:coreProperties>
</file>